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6"/>
  </p:notesMasterIdLst>
  <p:sldIdLst>
    <p:sldId id="453" r:id="rId2"/>
    <p:sldId id="451" r:id="rId3"/>
    <p:sldId id="450" r:id="rId4"/>
    <p:sldId id="454" r:id="rId5"/>
  </p:sldIdLst>
  <p:sldSz cx="9144000" cy="6858000" type="screen4x3"/>
  <p:notesSz cx="6788150" cy="99234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D0C"/>
    <a:srgbClr val="FFFF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83" autoAdjust="0"/>
  </p:normalViewPr>
  <p:slideViewPr>
    <p:cSldViewPr>
      <p:cViewPr>
        <p:scale>
          <a:sx n="69" d="100"/>
          <a:sy n="69" d="100"/>
        </p:scale>
        <p:origin x="-1834" y="-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271" cy="496729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4294" y="0"/>
            <a:ext cx="2942271" cy="496729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BE34A8-C1DC-4953-A567-DEDE6B22716B}" type="datetimeFigureOut">
              <a:rPr lang="ru-RU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0" tIns="45669" rIns="91340" bIns="45669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498" y="4713369"/>
            <a:ext cx="5431154" cy="4465796"/>
          </a:xfrm>
          <a:prstGeom prst="rect">
            <a:avLst/>
          </a:prstGeom>
        </p:spPr>
        <p:txBody>
          <a:bodyPr vert="horz" lIns="91340" tIns="45669" rIns="91340" bIns="4566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5149"/>
            <a:ext cx="2942271" cy="496728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4294" y="9425149"/>
            <a:ext cx="2942271" cy="496728"/>
          </a:xfrm>
          <a:prstGeom prst="rect">
            <a:avLst/>
          </a:prstGeom>
        </p:spPr>
        <p:txBody>
          <a:bodyPr vert="horz" wrap="square" lIns="91340" tIns="45669" rIns="91340" bIns="4566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E6D080FB-AD25-480C-956B-CDCCCF51080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08520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C912B-5D6A-4557-BF6B-4558BB7FDF8D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111B6-BDFB-42D1-A9C8-66169AE8741E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AB1B46-F798-41B6-AF87-70F6552F04B0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C56D5-34CD-4629-BA5A-D7DA74F28AD3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5DAA5-A8B5-4082-B365-4838D2CB10DD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5F579-41ED-4E07-AC67-60906C7078BC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47612A-A150-4EB8-B4D6-D415FA982540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1D6C5-4B1A-4D7E-823E-FD288DAF1251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C5949-05E4-4733-91B5-8ADB0F674906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92196-659F-4FA6-B048-D74EB123598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3C1C8-FFBC-45F0-8FDC-3AAE2389FDED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9C9C9-7205-42EC-966E-F34229AE2FB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866F7-81AC-46FB-B1D1-8B7440196747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57E6BE-2E5B-4EC0-9FF6-34D4AF7119DB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C6AC5-8B41-4F8C-B8C7-BD3BF5BF5E8F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A3C39-2FD9-4BB0-8B21-5DC44CAFC22F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CA219F-DB4C-4F3B-A46A-B6BD35E1FFAF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3A6D9-475A-4197-BE3B-A370F27AD2B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8DBB93-D729-477C-BA89-0C52372AB63A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D3C52-0351-4DA9-89EA-C3FC2B821E2D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6C0F06-04AD-473F-AFC3-A2B56BF28EDF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2D02B-2229-4FC4-BA0C-E63E3C8BAB8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6252FF-06D0-418D-A192-68069B990962}" type="datetime1">
              <a:rPr lang="ru-RU" smtClean="0"/>
              <a:pPr>
                <a:defRPr/>
              </a:pPr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AAB477-88F3-48FB-98F9-0D8A8A05C83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16633"/>
            <a:ext cx="9144000" cy="6624736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Уважаемые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граждане!</a:t>
            </a:r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/>
            </a:r>
            <a:b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</a:br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/>
            </a:r>
            <a:b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</a:br>
            <a:r>
              <a:rPr lang="ru-RU" sz="3600" dirty="0" smtClean="0">
                <a:solidFill>
                  <a:schemeClr val="tx2"/>
                </a:solidFill>
              </a:rPr>
              <a:t>Вы </a:t>
            </a:r>
            <a:r>
              <a:rPr lang="ru-RU" sz="3600" dirty="0">
                <a:solidFill>
                  <a:schemeClr val="tx2"/>
                </a:solidFill>
              </a:rPr>
              <a:t>можете подать заявление </a:t>
            </a:r>
            <a:r>
              <a:rPr lang="ru-RU" sz="3600" dirty="0" smtClean="0">
                <a:solidFill>
                  <a:schemeClr val="tx2"/>
                </a:solidFill>
              </a:rPr>
              <a:t>электронно </a:t>
            </a: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на ежемесячное пособие  на ребенка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chemeClr val="tx2"/>
                </a:solidFill>
              </a:rPr>
              <a:t>через </a:t>
            </a:r>
            <a:r>
              <a:rPr lang="ru-RU" sz="3600" b="1" dirty="0" smtClean="0">
                <a:solidFill>
                  <a:schemeClr val="tx2"/>
                </a:solidFill>
              </a:rPr>
              <a:t>Портал </a:t>
            </a:r>
            <a:r>
              <a:rPr lang="ru-RU" sz="3600" b="1" dirty="0">
                <a:solidFill>
                  <a:schemeClr val="tx2"/>
                </a:solidFill>
              </a:rPr>
              <a:t>государственных и муниципальных услуг Республики Татарстан </a:t>
            </a:r>
            <a:r>
              <a:rPr lang="ru-RU" sz="3600" b="1" dirty="0" smtClean="0">
                <a:solidFill>
                  <a:schemeClr val="tx2"/>
                </a:solidFill>
              </a:rPr>
              <a:t/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uslugi</a:t>
            </a:r>
            <a:r>
              <a:rPr lang="ru-RU" sz="3600" b="1" dirty="0">
                <a:solidFill>
                  <a:srgbClr val="C00000"/>
                </a:solidFill>
              </a:rPr>
              <a:t>.</a:t>
            </a:r>
            <a:r>
              <a:rPr lang="en-US" sz="3600" b="1" dirty="0">
                <a:solidFill>
                  <a:srgbClr val="C00000"/>
                </a:solidFill>
              </a:rPr>
              <a:t>tatarstan</a:t>
            </a:r>
            <a:r>
              <a:rPr lang="ru-RU" sz="3600" b="1" dirty="0">
                <a:solidFill>
                  <a:srgbClr val="C00000"/>
                </a:solidFill>
              </a:rPr>
              <a:t>.</a:t>
            </a:r>
            <a:r>
              <a:rPr lang="en-US" sz="3600" b="1" dirty="0" smtClean="0">
                <a:solidFill>
                  <a:srgbClr val="C00000"/>
                </a:solidFill>
              </a:rPr>
              <a:t>ru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1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1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8803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24944"/>
            <a:ext cx="5786189" cy="19874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Прямоугольник 1"/>
          <p:cNvSpPr/>
          <p:nvPr/>
        </p:nvSpPr>
        <p:spPr>
          <a:xfrm>
            <a:off x="251520" y="548680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1. Зарегистрируйте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личный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кабинет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Портале госуслуг Российской Федерации </a:t>
            </a:r>
            <a:r>
              <a:rPr lang="en-US" sz="4800" b="1" dirty="0">
                <a:solidFill>
                  <a:srgbClr val="C00000"/>
                </a:solidFill>
                <a:latin typeface="+mn-lt"/>
              </a:rPr>
              <a:t>gosuslugi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.</a:t>
            </a:r>
            <a:r>
              <a:rPr lang="en-US" sz="4800" b="1" dirty="0" smtClean="0">
                <a:solidFill>
                  <a:srgbClr val="C00000"/>
                </a:solidFill>
                <a:latin typeface="+mn-lt"/>
              </a:rPr>
              <a:t>ru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492896"/>
            <a:ext cx="2211338" cy="3042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924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8434" y="1484784"/>
            <a:ext cx="5444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+mn-lt"/>
              </a:rPr>
              <a:t>u</a:t>
            </a:r>
            <a:r>
              <a:rPr lang="en-US" sz="4800" b="1" dirty="0" smtClean="0">
                <a:solidFill>
                  <a:srgbClr val="C00000"/>
                </a:solidFill>
                <a:latin typeface="+mn-lt"/>
              </a:rPr>
              <a:t>slugi.tatarstan.ru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4524" y="496113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2. Подавайте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заявление на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Портале госуслуг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Республики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Татарстан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65" y="2774826"/>
            <a:ext cx="6337437" cy="3246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784" y="3130895"/>
            <a:ext cx="2266950" cy="876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784" y="4997145"/>
            <a:ext cx="2257425" cy="876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Прямая со стрелкой 16"/>
          <p:cNvCxnSpPr>
            <a:endCxn id="1027" idx="1"/>
          </p:cNvCxnSpPr>
          <p:nvPr/>
        </p:nvCxnSpPr>
        <p:spPr>
          <a:xfrm flipV="1">
            <a:off x="1691680" y="3569045"/>
            <a:ext cx="5047104" cy="2094364"/>
          </a:xfrm>
          <a:prstGeom prst="straightConnector1">
            <a:avLst/>
          </a:prstGeom>
          <a:ln w="28575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872259" y="4123403"/>
            <a:ext cx="0" cy="774431"/>
          </a:xfrm>
          <a:prstGeom prst="straightConnector1">
            <a:avLst/>
          </a:prstGeom>
          <a:ln w="28575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03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5400600" cy="6857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443019" y="120402"/>
            <a:ext cx="37434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/>
                </a:solidFill>
                <a:latin typeface="+mn-lt"/>
              </a:rPr>
              <a:t>Обращаем внимание</a:t>
            </a: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,</a:t>
            </a:r>
            <a:r>
              <a:rPr lang="ru-RU" sz="2800" dirty="0" smtClean="0">
                <a:solidFill>
                  <a:schemeClr val="tx2"/>
                </a:solidFill>
                <a:latin typeface="+mn-lt"/>
              </a:rPr>
              <a:t> что Вы также можете подать электронное  заявление на компенсацию родплаты. </a:t>
            </a:r>
          </a:p>
          <a:p>
            <a:pPr algn="ctr"/>
            <a:r>
              <a:rPr lang="ru-RU" sz="3200" dirty="0" smtClean="0">
                <a:solidFill>
                  <a:srgbClr val="C00000"/>
                </a:solidFill>
                <a:latin typeface="+mn-lt"/>
              </a:rPr>
              <a:t>Экономьте </a:t>
            </a:r>
            <a:r>
              <a:rPr lang="ru-RU" sz="3200" dirty="0">
                <a:solidFill>
                  <a:srgbClr val="C00000"/>
                </a:solidFill>
                <a:latin typeface="+mn-lt"/>
              </a:rPr>
              <a:t>время </a:t>
            </a:r>
            <a:endParaRPr lang="ru-RU" sz="3200" dirty="0" smtClean="0">
              <a:solidFill>
                <a:srgbClr val="C00000"/>
              </a:solidFill>
              <a:latin typeface="+mn-lt"/>
            </a:endParaRPr>
          </a:p>
          <a:p>
            <a:pPr algn="ctr"/>
            <a:r>
              <a:rPr lang="ru-RU" sz="2800" dirty="0" smtClean="0">
                <a:solidFill>
                  <a:schemeClr val="tx2"/>
                </a:solidFill>
                <a:latin typeface="+mn-lt"/>
              </a:rPr>
              <a:t>на </a:t>
            </a:r>
            <a:r>
              <a:rPr lang="ru-RU" sz="2800" dirty="0">
                <a:solidFill>
                  <a:schemeClr val="tx2"/>
                </a:solidFill>
                <a:latin typeface="+mn-lt"/>
              </a:rPr>
              <a:t>подготовку необходимых документов </a:t>
            </a:r>
            <a:r>
              <a:rPr lang="ru-RU" sz="2800" dirty="0" smtClean="0">
                <a:solidFill>
                  <a:schemeClr val="tx2"/>
                </a:solidFill>
                <a:latin typeface="+mn-lt"/>
              </a:rPr>
              <a:t>для получения госуслуг, </a:t>
            </a:r>
            <a:r>
              <a:rPr lang="ru-RU" sz="2800" dirty="0">
                <a:solidFill>
                  <a:srgbClr val="C00000"/>
                </a:solidFill>
                <a:latin typeface="+mn-lt"/>
              </a:rPr>
              <a:t>подавайте заявления в электронном виде </a:t>
            </a:r>
            <a:r>
              <a:rPr lang="ru-RU" sz="2800" dirty="0">
                <a:solidFill>
                  <a:schemeClr val="tx2"/>
                </a:solidFill>
                <a:latin typeface="+mn-lt"/>
              </a:rPr>
              <a:t>и отслеживайте </a:t>
            </a:r>
            <a:r>
              <a:rPr lang="ru-RU" sz="2800" dirty="0" smtClean="0">
                <a:solidFill>
                  <a:schemeClr val="tx2"/>
                </a:solidFill>
                <a:latin typeface="+mn-lt"/>
              </a:rPr>
              <a:t>их статус </a:t>
            </a:r>
            <a:endParaRPr lang="ru-RU" sz="2800" dirty="0">
              <a:solidFill>
                <a:schemeClr val="tx2"/>
              </a:solidFill>
              <a:latin typeface="+mn-lt"/>
            </a:endParaRP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+mn-lt"/>
              </a:rPr>
              <a:t>«не </a:t>
            </a:r>
            <a:r>
              <a:rPr lang="ru-RU" sz="2800" dirty="0">
                <a:solidFill>
                  <a:srgbClr val="C00000"/>
                </a:solidFill>
                <a:latin typeface="+mn-lt"/>
              </a:rPr>
              <a:t>выходя из </a:t>
            </a:r>
            <a:r>
              <a:rPr lang="ru-RU" sz="2800" dirty="0" smtClean="0">
                <a:solidFill>
                  <a:srgbClr val="C00000"/>
                </a:solidFill>
                <a:latin typeface="+mn-lt"/>
              </a:rPr>
              <a:t>дома».</a:t>
            </a:r>
            <a:endParaRPr lang="ru-RU" sz="28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267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19472</TotalTime>
  <Words>62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      Уважаемые граждане!  Вы можете подать заявление электронно  на ежемесячное пособие  на ребенка  через Портал государственных и муниципальных услуг Республики Татарстан  uslugi.tatarstan.ru            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результатов работы субъектов Российской Федерации по снижению неформальной занятости</dc:title>
  <dc:creator>Malina</dc:creator>
  <cp:lastModifiedBy>Шайдуллина Лилия Фоатовна</cp:lastModifiedBy>
  <cp:revision>1459</cp:revision>
  <dcterms:modified xsi:type="dcterms:W3CDTF">2016-10-20T17:01:31Z</dcterms:modified>
</cp:coreProperties>
</file>